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47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</p:sldIdLst>
  <p:sldSz cx="12192000" cy="6858000"/>
  <p:notesSz cx="6858000" cy="9144000"/>
  <p:embeddedFontLs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Palatino Linotype" panose="02040502050505030304" pitchFamily="18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iR+otS3eecAPLu/vVvoiiax4Hq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font" Target="fonts/font1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2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5.fntdata"/><Relationship Id="rId6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4" name="Google Shape;70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p1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9" name="Google Shape;729;p1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0" name="Google Shape;730;p1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1" name="Google Shape;731;p1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7" name="Google Shape;747;p1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8" name="Google Shape;748;p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p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5" name="Google Shape;755;p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1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1" name="Google Shape;761;p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5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4" name="Google Shape;784;p15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5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5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5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5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790" name="Google Shape;790;p15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5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5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5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5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6" name="Google Shape;796;p15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5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5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5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5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2" name="Google Shape;802;p15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3" name="Google Shape;803;p15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5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5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5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5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9" name="Google Shape;809;p15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0" name="Google Shape;810;p15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15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2" name="Google Shape;812;p15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5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5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5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5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5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5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5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5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5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824" name="Google Shape;824;p15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5" name="Google Shape;825;p15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0" name="Google Shape;830;p15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1" name="Google Shape;831;p15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2" name="Google Shape;832;p15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5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5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5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5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38" name="Google Shape;838;p15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5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5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5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5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44" name="Google Shape;844;p1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6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6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61" name="Google Shape;861;p1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67" name="Google Shape;867;p1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6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6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3" name="Google Shape;873;p1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6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6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79" name="Google Shape;879;p16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0" name="Google Shape;880;p16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6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6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6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6" name="Google Shape;886;p16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7" name="Google Shape;887;p16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8" name="Google Shape;888;p16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9" name="Google Shape;889;p16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6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6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6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6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6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6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901" name="Google Shape;901;p16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2" name="Google Shape;902;p16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6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6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6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7" name="Google Shape;907;p16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08" name="Google Shape;908;p16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9" name="Google Shape;909;p16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6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6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6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6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15" name="Google Shape;915;p16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6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6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6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6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21" name="Google Shape;921;p16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6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6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6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60" name="Google Shape;960;p6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6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70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70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7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7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170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70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71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71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17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7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71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71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7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1" name="Google Shape;981;p172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2" name="Google Shape;982;p17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7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7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7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7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73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9" name="Google Shape;989;p173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0" name="Google Shape;990;p173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1" name="Google Shape;991;p173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2" name="Google Shape;992;p17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7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7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7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7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7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7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7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7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7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7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7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7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1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2" name="Google Shape;102;p101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3" name="Google Shape;103;p101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Google Shape;104;p101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1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0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0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76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76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10" name="Google Shape;1010;p176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1" name="Google Shape;1011;p17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7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7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7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77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77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77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9" name="Google Shape;1019;p17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7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7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78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78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6" name="Google Shape;1026;p17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7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7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7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7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79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33" name="Google Shape;1033;p179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4" name="Google Shape;1034;p17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7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79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79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8" name="Google Shape;1038;p17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39" name="Google Shape;1039;p179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80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80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43" name="Google Shape;1043;p18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8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80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8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 idézettel">
  <p:cSld name="Névkártya idézettel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1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81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0" name="Google Shape;1050;p18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1" name="Google Shape;1051;p18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8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81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81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55" name="Google Shape;1055;p181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56" name="Google Shape;1056;p181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gaz vagy hamis">
  <p:cSld name="Igaz vagy hamis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82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82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0" name="Google Shape;1060;p182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1" name="Google Shape;1061;p18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18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82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8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8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83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8" name="Google Shape;1068;p18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8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8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8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84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84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75" name="Google Shape;1075;p18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8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8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8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2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2" name="Google Shape;112;p102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0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3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103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03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3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0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0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0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0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10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0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0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144" name="Google Shape;144;p10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10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0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0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0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0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0" name="Google Shape;180;p40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" name="Google Shape;181;p40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3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3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9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2" name="Google Shape;192;p9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4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6" name="Google Shape;196;p94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4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4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9" name="Google Shape;199;p94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95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95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95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95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5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7" name="Google Shape;207;p95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95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96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96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96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7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7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7" name="Google Shape;217;p97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97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97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97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8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98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224" name="Google Shape;224;p98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25" name="Google Shape;225;p9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9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9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0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00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10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0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0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0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10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10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10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10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11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1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1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2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7" name="Google Shape;267;p112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8" name="Google Shape;268;p112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9" name="Google Shape;269;p112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12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1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1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1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13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7" name="Google Shape;277;p113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11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1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1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14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4" name="Google Shape;284;p114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5" name="Google Shape;285;p114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114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11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1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1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1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7" name="Google Shape;297;p11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8" name="Google Shape;298;p11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1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1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1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304" name="Google Shape;304;p11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5" name="Google Shape;305;p11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1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1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11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1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11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1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1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8" name="Google Shape;358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2" name="Google Shape;372;p8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3" name="Google Shape;373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9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0" name="Google Shape;3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9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9" name="Google Shape;429;p6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1" name="Google Shape;431;p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7" name="Google Shape;447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8" name="Google Shape;44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5" name="Google Shape;45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8" name="Google Shape;508;p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0" name="Google Shape;510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2" name="Google Shape;522;p1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3" name="Google Shape;523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1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8" name="Google Shape;558;p1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" name="Google Shape;564;p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8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8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1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18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1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3" name="Google Shape;583;p18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1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5" name="Google Shape;585;p1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1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7" name="Google Shape;597;p1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8" name="Google Shape;598;p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9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4" name="Google Shape;604;p19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5" name="Google Shape;605;p1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9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1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9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1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3" name="Google Shape;633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1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2" name="Google Shape;652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8" name="Google Shape;658;p1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1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0" name="Google Shape;660;p1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2" name="Google Shape;672;p1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3" name="Google Shape;673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9" name="Google Shape;679;p1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0" name="Google Shape;680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7" name="Google Shape;69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Google Shape;70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9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2" name="Google Shape;772;p59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Google Shape;773;p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4" name="Google Shape;774;p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5" name="Google Shape;775;p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9" name="Google Shape;849;p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0" name="Google Shape;850;p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1" name="Google Shape;851;p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2" name="Google Shape;852;p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63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926" name="Google Shape;926;p63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63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939" name="Google Shape;939;p63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6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6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3" name="Google Shape;953;p6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4" name="Google Shape;954;p6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5" name="Google Shape;955;p6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6" name="Google Shape;956;p6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6" name="Google Shape;86;p3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" name="Google Shape;87;p36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5" name="Google Shape;165;p3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6" name="Google Shape;166;p38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38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6" name="Google Shape;246;p41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9" name="Google Shape;39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Google Shape;47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7" name="Google Shape;547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2" name="Google Shape;622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4" name="Google Shape;624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5" name="Google Shape;625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vimeo.com/6276951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vimeo.com/62769271" TargetMode="External"/><Relationship Id="rId5" Type="http://schemas.openxmlformats.org/officeDocument/2006/relationships/hyperlink" Target="https://reformatus.hu/hittan/" TargetMode="External"/><Relationship Id="rId4" Type="http://schemas.openxmlformats.org/officeDocument/2006/relationships/hyperlink" Target="https://refpedi.hu/media/migralt/interaktiv_tankonyvek/1/TARTALOM/ind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png"/><Relationship Id="rId5" Type="http://schemas.openxmlformats.org/officeDocument/2006/relationships/hyperlink" Target="https://youtu.be/ewBKvO4WXQ8" TargetMode="Externa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9.png"/><Relationship Id="rId5" Type="http://schemas.openxmlformats.org/officeDocument/2006/relationships/hyperlink" Target="https://learningapps.org/watch?v=pjqg7otcc20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3.xml"/><Relationship Id="rId5" Type="http://schemas.openxmlformats.org/officeDocument/2006/relationships/hyperlink" Target="http://www.refpedi.hu/" TargetMode="External"/><Relationship Id="rId4" Type="http://schemas.openxmlformats.org/officeDocument/2006/relationships/hyperlink" Target="http://www.pixabay.h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"/>
          <p:cNvSpPr txBox="1"/>
          <p:nvPr/>
        </p:nvSpPr>
        <p:spPr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köszöntjük az érdeklődő szülőket és gyermekeket!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4173" y="36110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"/>
          <p:cNvSpPr txBox="1"/>
          <p:nvPr/>
        </p:nvSpPr>
        <p:spPr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Ebben a PPT-ben szeretnénk megismertetni családjaikat a református hittanórák néhány jellemzőjével!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0"/>
          <p:cNvSpPr txBox="1"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 Linotype"/>
              <a:buNone/>
            </a:pPr>
            <a:r>
              <a:rPr lang="hu-HU" sz="3600" b="1"/>
              <a:t>A </a:t>
            </a: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református hit- és erkölcstan összhangban van más tantárgyakkal</a:t>
            </a:r>
            <a:endParaRPr/>
          </a:p>
        </p:txBody>
      </p:sp>
      <p:sp>
        <p:nvSpPr>
          <p:cNvPr id="1161" name="Google Shape;1161;p10"/>
          <p:cNvSpPr txBox="1">
            <a:spLocks noGrp="1"/>
          </p:cNvSpPr>
          <p:nvPr>
            <p:ph type="body" idx="1"/>
          </p:nvPr>
        </p:nvSpPr>
        <p:spPr>
          <a:xfrm>
            <a:off x="1569306" y="2896275"/>
            <a:ext cx="9613703" cy="320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feladatgyűjtemények és tankönyvek az adott évfolyam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magyar nyelv- és irodalom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tananyagához is kapcsolódnak.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Az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egyháztörténeti ismeretek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az adott évfolyamon tanult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történelem elmélyítését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 segítik elő 5-8. évfolyamon.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Előkerülnek olyan témák, melyek az önismerethez, családi életre neveléshez és az etika területéhez tartoznak. </a:t>
            </a:r>
            <a:endParaRPr/>
          </a:p>
        </p:txBody>
      </p:sp>
      <p:sp>
        <p:nvSpPr>
          <p:cNvPr id="1162" name="Google Shape;1162;p10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Kapcsolódások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F5F5"/>
            </a:gs>
            <a:gs pos="74000">
              <a:srgbClr val="D5ADAD"/>
            </a:gs>
            <a:gs pos="83000">
              <a:srgbClr val="D5ADAD"/>
            </a:gs>
            <a:gs pos="100000">
              <a:srgbClr val="E2C8C8"/>
            </a:gs>
          </a:gsLst>
          <a:lin ang="5400000" scaled="0"/>
        </a:gradFill>
        <a:effectLst/>
      </p:bgPr>
    </p:bg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1"/>
          <p:cNvSpPr txBox="1"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 történik egy hittanórán?</a:t>
            </a:r>
            <a:endParaRPr/>
          </a:p>
        </p:txBody>
      </p:sp>
      <p:pic>
        <p:nvPicPr>
          <p:cNvPr id="1168" name="Google Shape;1168;p11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2"/>
          <p:cNvSpPr txBox="1"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prstGeom prst="rect">
            <a:avLst/>
          </a:prstGeom>
          <a:solidFill>
            <a:srgbClr val="ECDADA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IDE </a:t>
            </a:r>
            <a:r>
              <a:rPr lang="hu-HU" sz="4000">
                <a:latin typeface="Arial"/>
                <a:ea typeface="Arial"/>
                <a:cs typeface="Arial"/>
                <a:sym typeface="Arial"/>
              </a:rPr>
              <a:t>kattintva egy alsó tagozatos hittanórába tekinthetünk bele.</a:t>
            </a:r>
            <a:endParaRPr/>
          </a:p>
        </p:txBody>
      </p:sp>
      <p:pic>
        <p:nvPicPr>
          <p:cNvPr id="1174" name="Google Shape;1174;p12" descr="http://www.brainboxx.co.uk/a3_aspects/images2/discintra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2"/>
          <p:cNvSpPr txBox="1"/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>
            <a:gsLst>
              <a:gs pos="0">
                <a:srgbClr val="F7FCEF"/>
              </a:gs>
              <a:gs pos="74000">
                <a:srgbClr val="BFE37E"/>
              </a:gs>
              <a:gs pos="83000">
                <a:srgbClr val="BFE37E"/>
              </a:gs>
              <a:gs pos="100000">
                <a:srgbClr val="D3EC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egy felső tagozatos hittanórába tekinthetünk bele.</a:t>
            </a:r>
            <a:endParaRPr/>
          </a:p>
        </p:txBody>
      </p:sp>
      <p:sp>
        <p:nvSpPr>
          <p:cNvPr id="1176" name="Google Shape;1176;p1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3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3"/>
          <p:cNvSpPr txBox="1"/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IDE</a:t>
            </a:r>
            <a:r>
              <a:rPr lang="hu-HU" sz="4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kattintva az 1. osztályos digitális hittankönyv leckéit láthatják. </a:t>
            </a:r>
            <a:endParaRPr dirty="0"/>
          </a:p>
        </p:txBody>
      </p:sp>
      <p:sp>
        <p:nvSpPr>
          <p:cNvPr id="1183" name="Google Shape;1183;p13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84" name="Google Shape;1184;p13"/>
          <p:cNvSpPr/>
          <p:nvPr/>
        </p:nvSpPr>
        <p:spPr>
          <a:xfrm>
            <a:off x="8171383" y="4816360"/>
            <a:ext cx="3464704" cy="1474840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További információk a </a:t>
            </a:r>
            <a:r>
              <a:rPr lang="hu-HU" sz="2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hittan.info oldalon</a:t>
            </a: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  <p:sp>
        <p:nvSpPr>
          <p:cNvPr id="1185" name="Google Shape;1185;p13"/>
          <p:cNvSpPr txBox="1"/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a hittanórai erkölcsi nevelésről hallhatnak.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"/>
          <p:cNvSpPr txBox="1"/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évfolyam: 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beiratkozáskor kitölteni az adatlapot és bejelölni a református hit- és erkölcstant.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2-7. évfolyam: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 nem szeretnének változtatni, nem kell semmit tenniük.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 változtatni szeretnének: május 20-ig írásban kell az iskola vezetősége felé jelezni a szándékot. </a:t>
            </a:r>
            <a:endParaRPr/>
          </a:p>
        </p:txBody>
      </p:sp>
      <p:sp>
        <p:nvSpPr>
          <p:cNvPr id="1192" name="Google Shape;1192;p14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93" name="Google Shape;1193;p14"/>
          <p:cNvSpPr/>
          <p:nvPr/>
        </p:nvSpPr>
        <p:spPr>
          <a:xfrm>
            <a:off x="7263436" y="4306529"/>
            <a:ext cx="4837469" cy="2227006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következő diákon gyermekeknek szóló anyagok találhatók.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Kérjük a szülők segítségét az olvasásban. </a:t>
            </a:r>
            <a:endParaRPr/>
          </a:p>
        </p:txBody>
      </p:sp>
      <p:sp>
        <p:nvSpPr>
          <p:cNvPr id="1194" name="Google Shape;1194;p14"/>
          <p:cNvSpPr txBox="1"/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hu-HU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Teendők református hit- és erkölcstan tantárgy választása esetén</a:t>
            </a:r>
            <a:endParaRPr sz="3600" b="0" i="0" u="none" strike="noStrike" cap="none">
              <a:solidFill>
                <a:srgbClr val="2F589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666" y="1005887"/>
            <a:ext cx="9010669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2525" y="49122"/>
            <a:ext cx="3311965" cy="248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58696" y="2462693"/>
            <a:ext cx="3933778" cy="43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"/>
          <p:cNvPicPr preferRelativeResize="0"/>
          <p:nvPr/>
        </p:nvPicPr>
        <p:blipFill rotWithShape="1">
          <a:blip r:embed="rId6">
            <a:alphaModFix/>
          </a:blip>
          <a:srcRect l="3837" t="3415" r="15429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megismerjük egymást.</a:t>
            </a:r>
            <a:endParaRPr/>
          </a:p>
        </p:txBody>
      </p:sp>
      <p:sp>
        <p:nvSpPr>
          <p:cNvPr id="1204" name="Google Shape;1204;p15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özösen játszunk és</a:t>
            </a:r>
            <a:endParaRPr/>
          </a:p>
        </p:txBody>
      </p:sp>
      <p:sp>
        <p:nvSpPr>
          <p:cNvPr id="1205" name="Google Shape;1205;p15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 Bibliából megismerjük Istent.</a:t>
            </a:r>
            <a:endParaRPr/>
          </a:p>
        </p:txBody>
      </p:sp>
      <p:sp>
        <p:nvSpPr>
          <p:cNvPr id="1206" name="Google Shape;1206;p15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mádkozunk Istenhez.</a:t>
            </a:r>
            <a:endParaRPr/>
          </a:p>
        </p:txBody>
      </p:sp>
      <p:sp>
        <p:nvSpPr>
          <p:cNvPr id="1207" name="Google Shape;1207;p15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Bibliai történeteket tanulunk.</a:t>
            </a:r>
            <a:endParaRPr/>
          </a:p>
        </p:txBody>
      </p:sp>
      <p:sp>
        <p:nvSpPr>
          <p:cNvPr id="1208" name="Google Shape;1208;p15"/>
          <p:cNvSpPr/>
          <p:nvPr/>
        </p:nvSpPr>
        <p:spPr>
          <a:xfrm>
            <a:off x="514745" y="246702"/>
            <a:ext cx="5391303" cy="16004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hu-HU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Isten hozott a hittanórán!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6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1214" name="Google Shape;1214;p16"/>
            <p:cNvPicPr preferRelativeResize="0"/>
            <p:nvPr/>
          </p:nvPicPr>
          <p:blipFill rotWithShape="1">
            <a:blip r:embed="rId3">
              <a:alphaModFix/>
            </a:blip>
            <a:srcRect l="1077" t="887" r="2782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8" name="Google Shape;1218;p16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19" name="Google Shape;1219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3" name="Google Shape;1223;p16"/>
          <p:cNvSpPr/>
          <p:nvPr/>
        </p:nvSpPr>
        <p:spPr>
          <a:xfrm>
            <a:off x="1036579" y="5494274"/>
            <a:ext cx="10118843" cy="11918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17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1229" name="Google Shape;122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1" name="Google Shape;1231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3" name="Google Shape;1233;p17"/>
          <p:cNvSpPr/>
          <p:nvPr/>
        </p:nvSpPr>
        <p:spPr>
          <a:xfrm>
            <a:off x="1036579" y="5681207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4" name="Google Shape;1234;p17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235" name="Google Shape;1235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8"/>
          <p:cNvSpPr/>
          <p:nvPr/>
        </p:nvSpPr>
        <p:spPr>
          <a:xfrm>
            <a:off x="965319" y="5659173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4" name="Google Shape;1244;p18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1245" name="Google Shape;124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6" name="Google Shape;124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7" name="Google Shape;124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9" name="Google Shape;1249;p18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1250" name="Google Shape;1250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9"/>
          <p:cNvSpPr txBox="1"/>
          <p:nvPr/>
        </p:nvSpPr>
        <p:spPr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hittanórán ismerkedünk Istennel és egymással.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Gyakran mondjuk ezeket az imádságokat.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9" name="Google Shape;12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9819" y="2677099"/>
            <a:ext cx="1772755" cy="28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5344" y="1942387"/>
            <a:ext cx="4726800" cy="48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"/>
          <p:cNvSpPr txBox="1"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800" b="1">
                <a:latin typeface="Arial"/>
                <a:ea typeface="Arial"/>
                <a:cs typeface="Arial"/>
                <a:sym typeface="Arial"/>
              </a:rPr>
              <a:t>Kedves Szülő! Kérjük, hogy a PPT utolsó diáit a gyermekével együtt nézze meg! Ott az ő számukra is készítettünk néhány  hasznos gondolatot és játékos feladatot!</a:t>
            </a:r>
            <a:endParaRPr/>
          </a:p>
        </p:txBody>
      </p:sp>
      <p:sp>
        <p:nvSpPr>
          <p:cNvPr id="1092" name="Google Shape;1092;p2"/>
          <p:cNvSpPr txBox="1">
            <a:spLocks noGrp="1"/>
          </p:cNvSpPr>
          <p:nvPr>
            <p:ph type="subTitle" idx="1"/>
          </p:nvPr>
        </p:nvSpPr>
        <p:spPr>
          <a:xfrm>
            <a:off x="2208214" y="3127513"/>
            <a:ext cx="7488237" cy="339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 sz="2800" dirty="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 dirty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Egyházközség neve:</a:t>
            </a:r>
            <a:endParaRPr dirty="0"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0"/>
          <p:cNvSpPr txBox="1"/>
          <p:nvPr/>
        </p:nvSpPr>
        <p:spPr>
          <a:xfrm>
            <a:off x="317357" y="386170"/>
            <a:ext cx="4444564" cy="1384995"/>
          </a:xfrm>
          <a:prstGeom prst="rect">
            <a:avLst/>
          </a:prstGeom>
          <a:solidFill>
            <a:srgbClr val="E6E1F9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Azt az imádságot is mondjuk, amit Jézus tanított a tanítványainak.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4119" y="211969"/>
            <a:ext cx="1563762" cy="2525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>
              <a:gd name="adj" fmla="val 12500"/>
            </a:avLst>
          </a:prstGeom>
          <a:solidFill>
            <a:srgbClr val="D9ECF8"/>
          </a:solidFill>
          <a:ln w="12700" cap="flat" cmpd="sng">
            <a:solidFill>
              <a:srgbClr val="A520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 Atyánk, aki a mennyekben vagy.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Szenteltessék meg a te neved, jöjjön el a te országod,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legyen meg a te akaratod, amint a mennyben úgy a földön is.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 kenyerünket add meg nekünk ma,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bocsásd meg vétkeinket, minképpen mi is megbocsátunk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ellenünk vétkezőknek.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ne vigy minket kísértésbe, de szabadíts meg a gonosztól,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Mert Tiéd az ország, a hatalom, és a dicsőség</a:t>
            </a: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mindörökké.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Ámen. </a:t>
            </a:r>
            <a:endParaRPr/>
          </a:p>
        </p:txBody>
      </p:sp>
      <p:sp>
        <p:nvSpPr>
          <p:cNvPr id="1269" name="Google Shape;1269;p20"/>
          <p:cNvSpPr txBox="1"/>
          <p:nvPr/>
        </p:nvSpPr>
        <p:spPr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Gyakran a saját szavainkkal is megszólítjuk Istent.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F49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21"/>
          <p:cNvGrpSpPr/>
          <p:nvPr/>
        </p:nvGrpSpPr>
        <p:grpSpPr>
          <a:xfrm>
            <a:off x="6360487" y="3900722"/>
            <a:ext cx="5831513" cy="3314522"/>
            <a:chOff x="7199026" y="3850764"/>
            <a:chExt cx="5831513" cy="3314522"/>
          </a:xfrm>
        </p:grpSpPr>
        <p:sp>
          <p:nvSpPr>
            <p:cNvPr id="1275" name="Google Shape;1275;p21"/>
            <p:cNvSpPr/>
            <p:nvPr/>
          </p:nvSpPr>
          <p:spPr>
            <a:xfrm>
              <a:off x="7199026" y="3857915"/>
              <a:ext cx="3943719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rPr lang="hu-HU" sz="28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ÜNNEPELJÜNK EGYÜTT!</a:t>
              </a:r>
              <a:endParaRPr sz="1100" dirty="0"/>
            </a:p>
          </p:txBody>
        </p:sp>
        <p:pic>
          <p:nvPicPr>
            <p:cNvPr id="1276" name="Google Shape;1276;p21"/>
            <p:cNvPicPr preferRelativeResize="0"/>
            <p:nvPr/>
          </p:nvPicPr>
          <p:blipFill rotWithShape="1">
            <a:blip r:embed="rId3">
              <a:alphaModFix/>
            </a:blip>
            <a:srcRect l="16259" r="30379"/>
            <a:stretch/>
          </p:blipFill>
          <p:spPr>
            <a:xfrm>
              <a:off x="10444429" y="3850764"/>
              <a:ext cx="2586110" cy="33145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7" name="Google Shape;1277;p21"/>
          <p:cNvGrpSpPr/>
          <p:nvPr/>
        </p:nvGrpSpPr>
        <p:grpSpPr>
          <a:xfrm>
            <a:off x="961151" y="-2662"/>
            <a:ext cx="4733605" cy="2881623"/>
            <a:chOff x="1646356" y="1810115"/>
            <a:chExt cx="4733605" cy="3970437"/>
          </a:xfrm>
        </p:grpSpPr>
        <p:sp>
          <p:nvSpPr>
            <p:cNvPr id="1278" name="Google Shape;1278;p21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0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KEZDETBEN</a:t>
              </a:r>
              <a:endParaRPr sz="1200" dirty="0"/>
            </a:p>
          </p:txBody>
        </p:sp>
        <p:pic>
          <p:nvPicPr>
            <p:cNvPr id="1279" name="Google Shape;1279;p21"/>
            <p:cNvPicPr preferRelativeResize="0"/>
            <p:nvPr/>
          </p:nvPicPr>
          <p:blipFill rotWithShape="1">
            <a:blip r:embed="rId4">
              <a:alphaModFix/>
            </a:blip>
            <a:srcRect l="34419" t="6792" r="22384" b="7237"/>
            <a:stretch/>
          </p:blipFill>
          <p:spPr>
            <a:xfrm>
              <a:off x="4979706" y="1810115"/>
              <a:ext cx="1400255" cy="3970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0" name="Google Shape;1280;p21"/>
          <p:cNvGrpSpPr/>
          <p:nvPr/>
        </p:nvGrpSpPr>
        <p:grpSpPr>
          <a:xfrm>
            <a:off x="1028221" y="3929494"/>
            <a:ext cx="4947856" cy="2997054"/>
            <a:chOff x="3807372" y="5180823"/>
            <a:chExt cx="4947856" cy="2997054"/>
          </a:xfrm>
        </p:grpSpPr>
        <p:sp>
          <p:nvSpPr>
            <p:cNvPr id="1281" name="Google Shape;1281;p21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rgbClr val="B4176D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ÉS ÉN</a:t>
              </a:r>
              <a:endParaRPr/>
            </a:p>
          </p:txBody>
        </p:sp>
        <p:pic>
          <p:nvPicPr>
            <p:cNvPr id="1282" name="Google Shape;1282;p21"/>
            <p:cNvPicPr preferRelativeResize="0"/>
            <p:nvPr/>
          </p:nvPicPr>
          <p:blipFill rotWithShape="1">
            <a:blip r:embed="rId5">
              <a:alphaModFix/>
            </a:blip>
            <a:srcRect l="25035" t="11990" r="24229" b="17293"/>
            <a:stretch/>
          </p:blipFill>
          <p:spPr>
            <a:xfrm>
              <a:off x="6501629" y="5180823"/>
              <a:ext cx="2253599" cy="29970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3" name="Google Shape;1283;p21"/>
          <p:cNvGrpSpPr/>
          <p:nvPr/>
        </p:nvGrpSpPr>
        <p:grpSpPr>
          <a:xfrm>
            <a:off x="6360487" y="-22325"/>
            <a:ext cx="5873240" cy="3238726"/>
            <a:chOff x="794050" y="-2519694"/>
            <a:chExt cx="5873240" cy="3238726"/>
          </a:xfrm>
        </p:grpSpPr>
        <p:sp>
          <p:nvSpPr>
            <p:cNvPr id="1284" name="Google Shape;1284;p21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rgbClr val="8EABF1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3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JÉZUSNAK</a:t>
              </a:r>
              <a:endParaRPr sz="11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3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HATALMA</a:t>
              </a:r>
              <a:endParaRPr sz="1100"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3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VAN</a:t>
              </a:r>
              <a:endParaRPr sz="1100" dirty="0"/>
            </a:p>
          </p:txBody>
        </p:sp>
        <p:pic>
          <p:nvPicPr>
            <p:cNvPr id="1285" name="Google Shape;1285;p21"/>
            <p:cNvPicPr preferRelativeResize="0"/>
            <p:nvPr/>
          </p:nvPicPr>
          <p:blipFill rotWithShape="1">
            <a:blip r:embed="rId6">
              <a:alphaModFix/>
            </a:blip>
            <a:srcRect l="11064" t="10778" r="22188" b="4567"/>
            <a:stretch/>
          </p:blipFill>
          <p:spPr>
            <a:xfrm>
              <a:off x="4116324" y="-2519694"/>
              <a:ext cx="2550966" cy="32387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6" name="Google Shape;1286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944417" y="2126765"/>
            <a:ext cx="2208566" cy="1037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1"/>
          <p:cNvSpPr/>
          <p:nvPr/>
        </p:nvSpPr>
        <p:spPr>
          <a:xfrm>
            <a:off x="1638500" y="3021926"/>
            <a:ext cx="8915000" cy="828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1270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176D"/>
              </a:buClr>
              <a:buSzPts val="2800"/>
              <a:buFont typeface="Arial"/>
              <a:buNone/>
            </a:pPr>
            <a:r>
              <a:rPr lang="hu-HU" sz="2800" b="0" i="0" u="none" strike="noStrike" cap="none" dirty="0">
                <a:solidFill>
                  <a:srgbClr val="B4176D"/>
                </a:solidFill>
                <a:latin typeface="Arial"/>
                <a:ea typeface="Arial"/>
                <a:cs typeface="Arial"/>
                <a:sym typeface="Arial"/>
              </a:rPr>
              <a:t>Első osztályban erről a négy nagy témáról tanulunk: </a:t>
            </a:r>
            <a:endParaRPr sz="2800" b="0" i="0" u="none" strike="noStrike" cap="none" dirty="0">
              <a:solidFill>
                <a:srgbClr val="B417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99"/>
        </a:solidFill>
        <a:effectLst/>
      </p:bgPr>
    </p:bg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22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A történetekhez kapcsolódva énekelni is szoktunk. </a:t>
            </a:r>
            <a:r>
              <a:rPr lang="hu-HU" sz="2400" b="1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Énekeljünk együtt</a:t>
            </a: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Figyelj közben arra, mit tett pontosan a kisfiú a nála lévő halakkal és kenyerekkel!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(A hangszóróra kattintva meghallgathatjuk,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kotta és szöveg segítségével pedig próbáljuk meg elénekelni!)</a:t>
            </a:r>
            <a:endParaRPr/>
          </a:p>
        </p:txBody>
      </p:sp>
      <p:pic>
        <p:nvPicPr>
          <p:cNvPr id="1298" name="Google Shape;1298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980" y="2758627"/>
            <a:ext cx="1312391" cy="13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22"/>
          <p:cNvPicPr preferRelativeResize="0"/>
          <p:nvPr/>
        </p:nvPicPr>
        <p:blipFill rotWithShape="1">
          <a:blip r:embed="rId7">
            <a:alphaModFix/>
          </a:blip>
          <a:srcRect b="10550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3"/>
          <p:cNvSpPr/>
          <p:nvPr/>
        </p:nvSpPr>
        <p:spPr>
          <a:xfrm>
            <a:off x="1729201" y="246742"/>
            <a:ext cx="5303928" cy="4582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Feladat:</a:t>
            </a: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Az énekben szereplő kisfiú nagylelkű volt.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Nézd meg a képeket, és válaszd ki azokat, amelyeken szerinted nagylelkűen viselkedik valaki!</a:t>
            </a:r>
            <a:endParaRPr/>
          </a:p>
        </p:txBody>
      </p:sp>
      <p:pic>
        <p:nvPicPr>
          <p:cNvPr id="1305" name="Google Shape;1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681" y="246742"/>
            <a:ext cx="4874266" cy="64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650650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23"/>
          <p:cNvSpPr/>
          <p:nvPr/>
        </p:nvSpPr>
        <p:spPr>
          <a:xfrm>
            <a:off x="390655" y="4497889"/>
            <a:ext cx="3367314" cy="2104572"/>
          </a:xfrm>
          <a:prstGeom prst="foldedCorner">
            <a:avLst>
              <a:gd name="adj" fmla="val 16667"/>
            </a:avLst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Majd, ha </a:t>
            </a:r>
            <a:r>
              <a:rPr lang="hu-HU" sz="28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klikkelsz, megoldhatod a párkereső feladatot!  </a:t>
            </a:r>
            <a:endParaRPr/>
          </a:p>
        </p:txBody>
      </p:sp>
      <p:pic>
        <p:nvPicPr>
          <p:cNvPr id="1308" name="Google Shape;130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4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24"/>
          <p:cNvSpPr txBox="1"/>
          <p:nvPr/>
        </p:nvSpPr>
        <p:spPr>
          <a:xfrm>
            <a:off x="5336540" y="1012974"/>
            <a:ext cx="5755558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b="0" i="0" u="none" strike="noStrike" cap="none" dirty="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Második osztályban csupa úton lévő emberrel ismerkedtünk meg a Bibliából.</a:t>
            </a:r>
            <a:endParaRPr dirty="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dirty="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Beszélünk a mi útjainkról is.</a:t>
            </a:r>
            <a:endParaRPr sz="4400" b="0" i="0" u="none" strike="noStrike" cap="none" dirty="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79332D8-A273-3B22-1C4D-C57191CF1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554"/>
            <a:ext cx="4381500" cy="507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>
            <a:alpha val="70980"/>
          </a:srgbClr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5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1" name="Google Shape;1321;p25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2" name="Google Shape;1322;p25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3" name="Google Shape;1323;p25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4" name="Google Shape;1324;p25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5" name="Google Shape;1325;p25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6" name="Google Shape;1326;p25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7" name="Google Shape;1327;p25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8" name="Google Shape;1328;p25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9" name="Google Shape;1329;p25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cxnSp>
        <p:nvCxnSpPr>
          <p:cNvPr id="1330" name="Google Shape;1330;p25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1" name="Google Shape;1331;p2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2" name="Google Shape;1332;p25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3" name="Google Shape;1333;p25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4" name="Google Shape;1334;p25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5" name="Google Shape;1335;p25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6" name="Google Shape;1336;p25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7" name="Google Shape;1337;p25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38" name="Google Shape;1338;p25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Bibliai történeteket tanulunk. Például Jézus</a:t>
            </a:r>
            <a:r>
              <a:rPr lang="hu-HU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útjáról.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6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26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5" name="Google Shape;1345;p26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8" name="Google Shape;1348;p26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9" name="Google Shape;1349;p26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0" name="Google Shape;1350;p26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1" name="Google Shape;1351;p26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2" name="Google Shape;1352;p26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353" name="Google Shape;1353;p26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Tanított, gyógyított, csodákat tett.</a:t>
            </a:r>
            <a:endParaRPr/>
          </a:p>
        </p:txBody>
      </p:sp>
      <p:sp>
        <p:nvSpPr>
          <p:cNvPr id="1354" name="Google Shape;1354;p26"/>
          <p:cNvSpPr/>
          <p:nvPr/>
        </p:nvSpPr>
        <p:spPr>
          <a:xfrm>
            <a:off x="1683121" y="3130242"/>
            <a:ext cx="2660554" cy="1463260"/>
          </a:xfrm>
          <a:prstGeom prst="leftArrow">
            <a:avLst>
              <a:gd name="adj1" fmla="val 50000"/>
              <a:gd name="adj2" fmla="val 350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Bevonult Jeruzsálembe.</a:t>
            </a:r>
            <a:endParaRPr dirty="0"/>
          </a:p>
        </p:txBody>
      </p:sp>
      <p:sp>
        <p:nvSpPr>
          <p:cNvPr id="1355" name="Google Shape;1355;p26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Ünnepi vacsorát tartott.</a:t>
            </a:r>
            <a:endParaRPr/>
          </a:p>
        </p:txBody>
      </p:sp>
      <p:sp>
        <p:nvSpPr>
          <p:cNvPr id="1356" name="Google Shape;1356;p26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Meghalt és eltemették.</a:t>
            </a:r>
            <a:endParaRPr/>
          </a:p>
        </p:txBody>
      </p:sp>
      <p:sp>
        <p:nvSpPr>
          <p:cNvPr id="1357" name="Google Shape;1357;p26"/>
          <p:cNvSpPr/>
          <p:nvPr/>
        </p:nvSpPr>
        <p:spPr>
          <a:xfrm>
            <a:off x="6213969" y="4782342"/>
            <a:ext cx="2539740" cy="1183601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Letartóztatták.</a:t>
            </a:r>
            <a:endParaRPr/>
          </a:p>
        </p:txBody>
      </p:sp>
      <p:sp>
        <p:nvSpPr>
          <p:cNvPr id="1358" name="Google Shape;1358;p26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FELTÁMADT.</a:t>
            </a:r>
            <a:endParaRPr/>
          </a:p>
        </p:txBody>
      </p:sp>
      <p:sp>
        <p:nvSpPr>
          <p:cNvPr id="1359" name="Google Shape;1359;p26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Elítélték.</a:t>
            </a:r>
            <a:endParaRPr/>
          </a:p>
        </p:txBody>
      </p:sp>
      <p:sp>
        <p:nvSpPr>
          <p:cNvPr id="1360" name="Google Shape;1360;p26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Megmosta a tanítványok lábát.</a:t>
            </a:r>
            <a:endParaRPr/>
          </a:p>
        </p:txBody>
      </p:sp>
      <p:sp>
        <p:nvSpPr>
          <p:cNvPr id="1361" name="Google Shape;1361;p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Szenvedett a kereszten.</a:t>
            </a:r>
            <a:endParaRPr/>
          </a:p>
        </p:txBody>
      </p:sp>
      <p:sp>
        <p:nvSpPr>
          <p:cNvPr id="1362" name="Google Shape;1362;p26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JÉZUS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ÚTJA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7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1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8" name="Google Shape;1368;p27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69" name="Google Shape;1369;p27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0" name="Google Shape;1370;p27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1" name="Google Shape;1371;p27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2" name="Google Shape;1372;p27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3" name="Google Shape;1373;p27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4" name="Google Shape;1374;p27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5" name="Google Shape;1375;p2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76" name="Google Shape;1376;p27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Válassz egy eseményt a Jézus útjából.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Rajzold le egy lapra! Színezd ki!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elkészült rajzot hozd el az első hittanórára, ha tudod.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Jó munkát kívánunk!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7" name="Google Shape;137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26" y="2543126"/>
            <a:ext cx="1841281" cy="181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8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Harmadik osztályban Isten szabadító tetteivel ismerkedhetünk meg. Például Mózessel és Isten népével az Ígéret Földje felé.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3" name="Google Shape;1383;p28"/>
          <p:cNvPicPr preferRelativeResize="0"/>
          <p:nvPr/>
        </p:nvPicPr>
        <p:blipFill rotWithShape="1">
          <a:blip r:embed="rId3">
            <a:alphaModFix/>
          </a:blip>
          <a:srcRect l="34979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4" name="Google Shape;1384;p28"/>
          <p:cNvPicPr preferRelativeResize="0"/>
          <p:nvPr/>
        </p:nvPicPr>
        <p:blipFill rotWithShape="1">
          <a:blip r:embed="rId4">
            <a:alphaModFix/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5" name="Google Shape;1385;p28"/>
          <p:cNvPicPr preferRelativeResize="0"/>
          <p:nvPr/>
        </p:nvPicPr>
        <p:blipFill rotWithShape="1">
          <a:blip r:embed="rId5">
            <a:alphaModFix/>
          </a:blip>
          <a:srcRect l="785" t="41055" r="-784" b="25303"/>
          <a:stretch/>
        </p:blipFill>
        <p:spPr>
          <a:xfrm rot="-1661696">
            <a:off x="4315018" y="3736623"/>
            <a:ext cx="3768547" cy="1700897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6" name="Google Shape;1386;p28"/>
          <p:cNvPicPr preferRelativeResize="0"/>
          <p:nvPr/>
        </p:nvPicPr>
        <p:blipFill rotWithShape="1">
          <a:blip r:embed="rId6">
            <a:alphaModFix/>
          </a:blip>
          <a:srcRect l="42284" t="12016" r="29353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7" name="Google Shape;1387;p28"/>
          <p:cNvPicPr preferRelativeResize="0"/>
          <p:nvPr/>
        </p:nvPicPr>
        <p:blipFill rotWithShape="1">
          <a:blip r:embed="rId7">
            <a:alphaModFix/>
          </a:blip>
          <a:srcRect l="28916" t="10772" r="43441" b="10178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sp>
        <p:nvSpPr>
          <p:cNvPr id="1388" name="Google Shape;1388;p28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szavára a keserű vízbe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egy botot dobott. Iható lett.</a:t>
            </a:r>
            <a:endParaRPr/>
          </a:p>
        </p:txBody>
      </p:sp>
      <p:sp>
        <p:nvSpPr>
          <p:cNvPr id="1389" name="Google Shape;1389;p28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pusztásban mannát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és fürjeket adott.</a:t>
            </a:r>
            <a:endParaRPr/>
          </a:p>
        </p:txBody>
      </p:sp>
      <p:sp>
        <p:nvSpPr>
          <p:cNvPr id="1390" name="Google Shape;1390;p28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a sziklából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vizet fakasztott.</a:t>
            </a:r>
            <a:endParaRPr/>
          </a:p>
        </p:txBody>
      </p:sp>
      <p:sp>
        <p:nvSpPr>
          <p:cNvPr id="1391" name="Google Shape;1391;p28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Tízparancsolatot adott.</a:t>
            </a:r>
            <a:endParaRPr/>
          </a:p>
        </p:txBody>
      </p:sp>
      <p:sp>
        <p:nvSpPr>
          <p:cNvPr id="1392" name="Google Shape;1392;p28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nép elérkezett az Ígéret Földjének a határához, a tejjel és mézzel folyó földhöz.</a:t>
            </a:r>
            <a:endParaRPr/>
          </a:p>
        </p:txBody>
      </p:sp>
      <p:pic>
        <p:nvPicPr>
          <p:cNvPr id="1393" name="Google Shape;1393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22" y="142456"/>
            <a:ext cx="981611" cy="97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9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Negyedik osztályban Istennel mint az életünk királyával ismerkedhetünk meg.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Ő az, Aki őriz és vezet bennünket. </a:t>
            </a:r>
            <a:endParaRPr sz="32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9" name="Google Shape;139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"/>
          <p:cNvSpPr txBox="1"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hu-HU" dirty="0">
                <a:latin typeface="+mj-lt"/>
              </a:rPr>
              <a:t>Hit- és erkölcstan vagy etika?</a:t>
            </a:r>
            <a:endParaRPr dirty="0">
              <a:latin typeface="+mj-lt"/>
            </a:endParaRPr>
          </a:p>
        </p:txBody>
      </p:sp>
      <p:pic>
        <p:nvPicPr>
          <p:cNvPr id="1098" name="Google Shape;10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71310" y="1572891"/>
            <a:ext cx="2155510" cy="17196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1099" name="Google Shape;1099;p3"/>
          <p:cNvSpPr/>
          <p:nvPr/>
        </p:nvSpPr>
        <p:spPr>
          <a:xfrm>
            <a:off x="101045" y="2432707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„Mindenkinek van értékrendje, csak az a kérdés, hogy milyen életet formálnak.”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(John C. Maxwell, keresztyén író)</a:t>
            </a:r>
            <a:endParaRPr/>
          </a:p>
        </p:txBody>
      </p:sp>
      <p:sp>
        <p:nvSpPr>
          <p:cNvPr id="1100" name="Google Shape;1100;p3"/>
          <p:cNvSpPr/>
          <p:nvPr/>
        </p:nvSpPr>
        <p:spPr>
          <a:xfrm>
            <a:off x="6265342" y="4218385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református hit- és erkölcstan Isten Igéje alapján maradandó értéket, keresztyén értékrendet közvetít a gyermekek és fiatalok számára.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5A682B0C-2BC7-B9DD-2D18-65260B29C0C7}"/>
              </a:ext>
            </a:extLst>
          </p:cNvPr>
          <p:cNvSpPr/>
          <p:nvPr/>
        </p:nvSpPr>
        <p:spPr>
          <a:xfrm>
            <a:off x="531628" y="6198781"/>
            <a:ext cx="627320" cy="512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0"/>
          <p:cNvSpPr/>
          <p:nvPr/>
        </p:nvSpPr>
        <p:spPr>
          <a:xfrm>
            <a:off x="618519" y="2627523"/>
            <a:ext cx="7616780" cy="296785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Hatodik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 Isten Igéje olyan lehet nekünk, mint a legragyogóbb lámpa fénye vagy a tűző napsütés. Világosságot ad nekünk.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868734" y="275421"/>
            <a:ext cx="7366565" cy="179837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Ötödik osztályban arról tanulunk majd, hogyan segít nekünk Isten egy döntésben.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1"/>
          <p:cNvSpPr/>
          <p:nvPr/>
        </p:nvSpPr>
        <p:spPr>
          <a:xfrm>
            <a:off x="348345" y="2403987"/>
            <a:ext cx="6067204" cy="328561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Hetedik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olyan történetekről lesz szó, melyekből láthatjuk, hogyan hív bennünket Isten.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Nyolcadik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hogyan vezet és tanít Igéje által bennünket.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31"/>
          <p:cNvSpPr/>
          <p:nvPr/>
        </p:nvSpPr>
        <p:spPr>
          <a:xfrm>
            <a:off x="4248790" y="638979"/>
            <a:ext cx="3525565" cy="147647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Gyere velünk! Járjuk be Istennel együtt ezt az utat!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2"/>
          <p:cNvSpPr txBox="1">
            <a:spLocks/>
          </p:cNvSpPr>
          <p:nvPr/>
        </p:nvSpPr>
        <p:spPr>
          <a:xfrm>
            <a:off x="258542" y="194222"/>
            <a:ext cx="8219747" cy="346337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Kedves Szülők és gyermekek! </a:t>
            </a: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Noto Sans Symbols"/>
              <a:buNone/>
            </a:pPr>
            <a:endParaRPr sz="2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Köszönjük az érdeklődést!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várjuk gyermekét a református hittanórákon. </a:t>
            </a:r>
            <a:r>
              <a:rPr lang="hu-HU" sz="2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Kérdései esetén a következő elérhetőségen talál meg bennünket:</a:t>
            </a:r>
            <a:endParaRPr dirty="0"/>
          </a:p>
        </p:txBody>
      </p:sp>
      <p:pic>
        <p:nvPicPr>
          <p:cNvPr id="1417" name="Google Shape;141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0548" y="404819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32"/>
          <p:cNvSpPr txBox="1"/>
          <p:nvPr/>
        </p:nvSpPr>
        <p:spPr>
          <a:xfrm>
            <a:off x="272845" y="4452674"/>
            <a:ext cx="11646310" cy="2000507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Egyházközség telefonszáma/e-mail címe: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Hittanoktató telefonszáma/ e-mail címe:</a:t>
            </a:r>
            <a:endParaRPr sz="1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2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EDA"/>
        </a:solidFill>
        <a:effectLst/>
      </p:bgPr>
    </p:bg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33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„Lábam előtt mécses a Te igéd, ösvényem  világossága.”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(Zsoltárok 119,105)</a:t>
            </a:r>
            <a:endParaRPr/>
          </a:p>
        </p:txBody>
      </p:sp>
      <p:sp>
        <p:nvSpPr>
          <p:cNvPr id="1424" name="Google Shape;1424;p33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4000"/>
              <a:buFont typeface="Times New Roman"/>
              <a:buNone/>
            </a:pPr>
            <a:r>
              <a:rPr lang="hu-HU" sz="4000" b="0" i="0" u="none" strike="noStrike" cap="none">
                <a:solidFill>
                  <a:srgbClr val="AE2E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40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Ezzel az Igével kívánunk áldást!</a:t>
            </a:r>
            <a:endParaRPr sz="4000" b="0" i="0" u="none" strike="noStrike" cap="none">
              <a:solidFill>
                <a:srgbClr val="AE2E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33"/>
          <p:cNvSpPr/>
          <p:nvPr/>
        </p:nvSpPr>
        <p:spPr>
          <a:xfrm>
            <a:off x="855408" y="4560384"/>
            <a:ext cx="10020054" cy="1822032"/>
          </a:xfrm>
          <a:prstGeom prst="roundRect">
            <a:avLst>
              <a:gd name="adj" fmla="val 16667"/>
            </a:avLst>
          </a:prstGeom>
          <a:solidFill>
            <a:srgbClr val="ECE6DA"/>
          </a:solidFill>
          <a:ln w="15875" cap="rnd" cmpd="sng">
            <a:solidFill>
              <a:srgbClr val="7823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PPT-ben felhasznált képek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www.unsplash.com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és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www.pixabay.hu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internetes oldalon találhatóak és ingyenesen letölthetők!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rajzokat és a grafikákat az RPI munkatársai készítették. Forrás és copyright: RPI, </a:t>
            </a:r>
            <a:r>
              <a:rPr lang="hu-HU" sz="2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www.refpedi.hu</a:t>
            </a: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"/>
          <p:cNvSpPr txBox="1">
            <a:spLocks noGrp="1"/>
          </p:cNvSpPr>
          <p:nvPr>
            <p:ph type="title"/>
          </p:nvPr>
        </p:nvSpPr>
        <p:spPr>
          <a:xfrm>
            <a:off x="1016247" y="2176462"/>
            <a:ext cx="10363200" cy="2505075"/>
          </a:xfrm>
          <a:prstGeom prst="rect">
            <a:avLst/>
          </a:prstGeom>
          <a:solidFill>
            <a:srgbClr val="E1F2C6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 sz="5400" dirty="0">
                <a:latin typeface="+mj-lt"/>
              </a:rPr>
              <a:t>Miért a református hit- és erkölcstan?</a:t>
            </a:r>
            <a:endParaRPr sz="5400" dirty="0">
              <a:latin typeface="+mj-lt"/>
            </a:endParaRPr>
          </a:p>
        </p:txBody>
      </p:sp>
      <p:pic>
        <p:nvPicPr>
          <p:cNvPr id="1106" name="Google Shape;1106;p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0298" y="232293"/>
            <a:ext cx="1398833" cy="25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EF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"/>
          <p:cNvSpPr txBox="1">
            <a:spLocks noGrp="1"/>
          </p:cNvSpPr>
          <p:nvPr>
            <p:ph type="title"/>
          </p:nvPr>
        </p:nvSpPr>
        <p:spPr>
          <a:xfrm>
            <a:off x="1189038" y="280118"/>
            <a:ext cx="67071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Istennel: maradandó értékrend, öröm és reménység a tanórákon</a:t>
            </a:r>
            <a:endParaRPr/>
          </a:p>
        </p:txBody>
      </p:sp>
      <p:pic>
        <p:nvPicPr>
          <p:cNvPr id="1112" name="Google Shape;1112;p5" descr="\\Ml110\rpi-km\KÉPTÁR_20160205\RPI képtár,2016.02.05\004.Keresztyén gyülekezetek, egyházi élet\Imádság\shutterstock_1764721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3213100"/>
            <a:ext cx="2085975" cy="138588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3" name="Google Shape;1113;p5" descr="\\Ml110\rpi-km\KÉPTÁR_20160205\RPI képtár,2016.02.05\004.Keresztyén gyülekezetek, egyházi élet\keresztek\shutterstock_1180367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2176" y="1628775"/>
            <a:ext cx="5040313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" descr="\\Ml110\rpi-km\KÉPTÁR_20160205\RPI képtár,2016.02.05\004.Keresztyén gyülekezetek, egyházi élet\Biblia\Biblia (3) TGJ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15" name="Google Shape;1115;p5" descr="\\Ml110\rpi-km\KÉPTÁR_20160205\RPI képtár,2016.02.05\004.Keresztyén gyülekezetek, egyházi élet\Biblia\shutterstock_6733447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9464" y="2708276"/>
            <a:ext cx="2052637" cy="13684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6" name="Google Shape;1116;p5" descr="\\Ml110\rpi-km\KÉPTÁR_20160205\RPI képtár,2016.02.05\004.Keresztyén gyülekezetek, egyházi élet\szimbólumok\Israel B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99463" y="476250"/>
            <a:ext cx="2076450" cy="155733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7" name="Google Shape;1117;p5" descr="\\Ml110\rpi-km\KÉPTÁR_20160205\RPI képtár,2016.02.05\001.Embereket tartalmazó képek\gyerekek\éneklő gyerekek_shutterstock_15334127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118" y="5376145"/>
            <a:ext cx="2232281" cy="1412875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8" name="Google Shape;1118;p5" descr="\\Ml110\rpi-km\KÉPTÁR_20160205\RPI képtár,2016.02.05\001.Embereket tartalmazó képek\serdülők, fiatalok\a tanulás lehet jó_shutterstock_143758969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83112" y="5157787"/>
            <a:ext cx="2746835" cy="182933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9" name="Google Shape;1119;p5" descr="C:\Users\Baba\Downloads\shutterstock_144566138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"/>
          <p:cNvSpPr txBox="1"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hu-HU" sz="4800" b="1">
                <a:latin typeface="Arial"/>
                <a:ea typeface="Arial"/>
                <a:cs typeface="Arial"/>
                <a:sym typeface="Arial"/>
              </a:rPr>
              <a:t>BIBLIA – MŰVELTSÉG – ÉLMÉNY</a:t>
            </a:r>
            <a:endParaRPr/>
          </a:p>
        </p:txBody>
      </p:sp>
      <p:pic>
        <p:nvPicPr>
          <p:cNvPr id="1125" name="Google Shape;1125;p6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1383897"/>
            <a:ext cx="1947514" cy="293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" descr="https://lh3.googleusercontent.com/wr7q_8U1OTnvW1siOdeCmX-_rfdd_KmkAeYfC6TJ4ao=w310-h207-p-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254" y="3938534"/>
            <a:ext cx="3776946" cy="2522027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127" name="Google Shape;1127;p6" descr="http://mail.reformatus.hu/service/home/~/?auth=co&amp;loc=hu&amp;id=20470&amp;part=2"/>
          <p:cNvSpPr/>
          <p:nvPr/>
        </p:nvSpPr>
        <p:spPr>
          <a:xfrm>
            <a:off x="1679575" y="-2719388"/>
            <a:ext cx="5067300" cy="567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28" name="Google Shape;1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cxnSp>
        <p:nvCxnSpPr>
          <p:cNvPr id="1129" name="Google Shape;1129;p6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30" name="Google Shape;1130;p6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Miről szól?</a:t>
            </a:r>
            <a:endParaRPr/>
          </a:p>
        </p:txBody>
      </p:sp>
      <p:sp>
        <p:nvSpPr>
          <p:cNvPr id="1136" name="Google Shape;1136;p7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Egy változó világban örök értékeket szeretnénk átadni.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 keresztyén értékrend megismertetésére.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Tudta? A Szentírás ismerete az alapműveltség része.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Fontosnak tartjuk az életre bátorító szemléletet.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az élményt jelentő hittanórák tartására.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Isten Igéjét közel vivő, és játékos, gyermekközpontú megközelítésmóddal szeretnénk szolgálni a gyermekek, fiatalok között. 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7" name="Google Shape;1137;p7" descr="C:\Users\Szászi Andrea\Desktop\shutterstock\RPI képek\shutterstock_1041589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rgbClr val="FAE6D1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8"/>
          <p:cNvSpPr txBox="1"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hu-HU" sz="4400">
                <a:latin typeface="Arial"/>
                <a:ea typeface="Arial"/>
                <a:cs typeface="Arial"/>
                <a:sym typeface="Arial"/>
              </a:rPr>
              <a:t>A változó világban maradandó értékekre van szükség.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8"/>
          <p:cNvSpPr txBox="1">
            <a:spLocks noGrp="1"/>
          </p:cNvSpPr>
          <p:nvPr>
            <p:ph type="body" idx="1"/>
          </p:nvPr>
        </p:nvSpPr>
        <p:spPr>
          <a:xfrm>
            <a:off x="368711" y="2069190"/>
            <a:ext cx="11253018" cy="452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>
                <a:latin typeface="Arial"/>
                <a:ea typeface="Arial"/>
                <a:cs typeface="Arial"/>
                <a:sym typeface="Arial"/>
              </a:rPr>
              <a:t>Isten Igéje örök és állandó a változások között is.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hit- és erkölcstan órák Isten Igéjét veszik alapul.  A változó világ kihívásaira akarnak reagálni – de ezt maradandó értékek alapján teszik: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Szeretetet Isten és az embertársak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Békesség, megértés, elfogadás és befogás mások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Felelősségteljes élet a családban, iskolában és barátok között.</a:t>
            </a:r>
            <a:endParaRPr/>
          </a:p>
          <a:p>
            <a:pPr marL="742950" lvl="1" indent="-1333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/>
          </a:p>
          <a:p>
            <a:pPr marL="742950" lvl="1" indent="-158750" algn="just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 sz="2000"/>
          </a:p>
        </p:txBody>
      </p:sp>
      <p:sp>
        <p:nvSpPr>
          <p:cNvPr id="1144" name="Google Shape;1144;p8"/>
          <p:cNvSpPr/>
          <p:nvPr/>
        </p:nvSpPr>
        <p:spPr>
          <a:xfrm>
            <a:off x="5799566" y="2959156"/>
            <a:ext cx="368443" cy="74383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45" name="Google Shape;1145;p8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8240" y="188639"/>
            <a:ext cx="1248915" cy="18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8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9"/>
          <p:cNvSpPr txBox="1"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Az alapműveltség fontos </a:t>
            </a:r>
            <a:b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része a Biblia ismerete</a:t>
            </a:r>
            <a:r>
              <a:rPr lang="hu-HU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52" name="Google Shape;1152;p9"/>
          <p:cNvSpPr txBox="1">
            <a:spLocks noGrp="1"/>
          </p:cNvSpPr>
          <p:nvPr>
            <p:ph type="body" idx="1"/>
          </p:nvPr>
        </p:nvSpPr>
        <p:spPr>
          <a:xfrm>
            <a:off x="1847528" y="2069190"/>
            <a:ext cx="8363272" cy="431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/>
              <a:t>A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hit- és erkölcstan órákon szentírási történeteket tanulunk. 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Isten szeretetét közvetítve.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gyermekek és fiatalok egyéni és csoportos sajátosságait figyelembe véve.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Játékosan, élvezetesen és élményt adóan.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Hitelesen.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Megismertetve az bibliai kor világát is</a:t>
            </a:r>
            <a:r>
              <a:rPr lang="hu-HU"/>
              <a:t>. </a:t>
            </a:r>
            <a:endParaRPr/>
          </a:p>
        </p:txBody>
      </p:sp>
      <p:pic>
        <p:nvPicPr>
          <p:cNvPr id="1153" name="Google Shape;1153;p9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54" name="Google Shape;1154;p9"/>
          <p:cNvSpPr/>
          <p:nvPr/>
        </p:nvSpPr>
        <p:spPr>
          <a:xfrm>
            <a:off x="5799565" y="2690371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55" name="Google Shape;1155;p9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Szálak">
  <a:themeElements>
    <a:clrScheme name="Szálak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1145</Words>
  <Application>Microsoft Office PowerPoint</Application>
  <PresentationFormat>Szélesvásznú</PresentationFormat>
  <Paragraphs>153</Paragraphs>
  <Slides>33</Slides>
  <Notes>33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2" baseType="lpstr">
      <vt:lpstr>Arial</vt:lpstr>
      <vt:lpstr>Noto Sans Symbols</vt:lpstr>
      <vt:lpstr>Palatino Linotype</vt:lpstr>
      <vt:lpstr>Calibri</vt:lpstr>
      <vt:lpstr>Times New Roman</vt:lpstr>
      <vt:lpstr>Century Gothic</vt:lpstr>
      <vt:lpstr>Office Theme</vt:lpstr>
      <vt:lpstr>1_Ügyvezető</vt:lpstr>
      <vt:lpstr>Ügyvezető</vt:lpstr>
      <vt:lpstr>2_Ügyvezető</vt:lpstr>
      <vt:lpstr>1_Office Theme</vt:lpstr>
      <vt:lpstr>1_Office-téma</vt:lpstr>
      <vt:lpstr>2_Office Theme</vt:lpstr>
      <vt:lpstr>Office-téma</vt:lpstr>
      <vt:lpstr>3_Office-téma</vt:lpstr>
      <vt:lpstr>3_Office Theme</vt:lpstr>
      <vt:lpstr>Nagyvárosi</vt:lpstr>
      <vt:lpstr>1_Nagyvárosi</vt:lpstr>
      <vt:lpstr>7_Szálak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Noémi Zimányi</dc:creator>
  <cp:lastModifiedBy>O365 felhasználó</cp:lastModifiedBy>
  <cp:revision>8</cp:revision>
  <dcterms:created xsi:type="dcterms:W3CDTF">2021-02-10T09:32:12Z</dcterms:created>
  <dcterms:modified xsi:type="dcterms:W3CDTF">2025-04-10T06:48:08Z</dcterms:modified>
</cp:coreProperties>
</file>